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32"/>
  </p:notesMasterIdLst>
  <p:handoutMasterIdLst>
    <p:handoutMasterId r:id="rId33"/>
  </p:handoutMasterIdLst>
  <p:sldIdLst>
    <p:sldId id="301" r:id="rId2"/>
    <p:sldId id="756" r:id="rId3"/>
    <p:sldId id="757" r:id="rId4"/>
    <p:sldId id="758" r:id="rId5"/>
    <p:sldId id="759" r:id="rId6"/>
    <p:sldId id="763" r:id="rId7"/>
    <p:sldId id="764" r:id="rId8"/>
    <p:sldId id="768" r:id="rId9"/>
    <p:sldId id="769" r:id="rId10"/>
    <p:sldId id="770" r:id="rId11"/>
    <p:sldId id="760" r:id="rId12"/>
    <p:sldId id="771" r:id="rId13"/>
    <p:sldId id="761" r:id="rId14"/>
    <p:sldId id="765" r:id="rId15"/>
    <p:sldId id="767" r:id="rId16"/>
    <p:sldId id="772" r:id="rId17"/>
    <p:sldId id="773" r:id="rId18"/>
    <p:sldId id="775" r:id="rId19"/>
    <p:sldId id="762" r:id="rId20"/>
    <p:sldId id="766" r:id="rId21"/>
    <p:sldId id="776" r:id="rId22"/>
    <p:sldId id="774" r:id="rId23"/>
    <p:sldId id="777" r:id="rId24"/>
    <p:sldId id="778" r:id="rId25"/>
    <p:sldId id="779" r:id="rId26"/>
    <p:sldId id="780" r:id="rId27"/>
    <p:sldId id="783" r:id="rId28"/>
    <p:sldId id="782" r:id="rId29"/>
    <p:sldId id="781" r:id="rId30"/>
    <p:sldId id="518" r:id="rId31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008000"/>
    <a:srgbClr val="FFFFCC"/>
    <a:srgbClr val="FFFF99"/>
    <a:srgbClr val="9999FF"/>
    <a:srgbClr val="66FFFF"/>
    <a:srgbClr val="CCFF99"/>
    <a:srgbClr val="FFCCFF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18" autoAdjust="0"/>
    <p:restoredTop sz="94828" autoAdjust="0"/>
  </p:normalViewPr>
  <p:slideViewPr>
    <p:cSldViewPr>
      <p:cViewPr varScale="1">
        <p:scale>
          <a:sx n="105" d="100"/>
          <a:sy n="105" d="100"/>
        </p:scale>
        <p:origin x="-1763" y="-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48"/>
    </p:cViewPr>
  </p:sorterViewPr>
  <p:notesViewPr>
    <p:cSldViewPr>
      <p:cViewPr varScale="1">
        <p:scale>
          <a:sx n="53" d="100"/>
          <a:sy n="53" d="100"/>
        </p:scale>
        <p:origin x="-192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fld id="{F25E1AC1-0C28-47FE-88A2-E165F37F6AD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endParaRPr lang="en-US" altLang="zh-TW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latin typeface="Times New Roman" pitchFamily="18" charset="0"/>
                <a:ea typeface="新細明體" charset="-120"/>
              </a:defRPr>
            </a:lvl1pPr>
          </a:lstStyle>
          <a:p>
            <a:fld id="{3BBA88B6-8AAC-4E34-80FA-E93E195BB14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zh-TW" smtClean="0"/>
              <a:t>Click to edit Master subtitle style</a:t>
            </a: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82B9F-9C67-4361-B5A1-A8B2DDD16C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8196" y="6453188"/>
            <a:ext cx="6388100" cy="35718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軟體的價值，在於節省的時間與成本更勝於價格！</a:t>
            </a:r>
            <a:endParaRPr lang="en-US" altLang="zh-TW" sz="1100" dirty="0" smtClean="0"/>
          </a:p>
          <a:p>
            <a:endParaRPr lang="en-US" altLang="zh-TW" sz="1200" dirty="0"/>
          </a:p>
        </p:txBody>
      </p:sp>
      <p:pic>
        <p:nvPicPr>
          <p:cNvPr id="7" name="Picture 6" descr="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416164"/>
            <a:ext cx="428666" cy="41271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416164"/>
            <a:ext cx="428666" cy="4127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BFD39-829C-410E-BA1F-79CF0A9CA55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556A2-8CA9-4EB4-8836-5BD2EDC6BDF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908050"/>
            <a:ext cx="3919538" cy="3994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908050"/>
            <a:ext cx="3921125" cy="3994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E5EFC-C9F6-45F4-AB8B-B75332F167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7E97-32C3-42B7-8E6A-FE9626D790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7A1A8-D876-428D-B814-35D71EB4B46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01E8A-1B78-40F7-8E2D-9DDC729B7CC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29B13-0AF4-4413-8E1B-416DD68F6C3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11D68-8184-4909-8CF2-BDDC4B8BBA5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84E89-23BF-40A3-9830-BC0CA7C80ED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5738" y="44450"/>
            <a:ext cx="1997075" cy="4857750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44450"/>
            <a:ext cx="5843588" cy="4857750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0E374-63EF-4792-90EA-173079B14C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</a:p>
          <a:p>
            <a:endParaRPr lang="en-US" altLang="zh-TW" sz="1200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" Target="../slides/slid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67544" y="6416164"/>
            <a:ext cx="428666" cy="412716"/>
          </a:xfrm>
          <a:prstGeom prst="rect">
            <a:avLst/>
          </a:prstGeom>
        </p:spPr>
      </p:pic>
      <p:sp>
        <p:nvSpPr>
          <p:cNvPr id="11678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539750" y="908050"/>
            <a:ext cx="7993063" cy="39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16781" name="WordArt 45">
            <a:hlinkClick r:id="rId14" action="ppaction://hlinksldjump"/>
          </p:cNvPr>
          <p:cNvSpPr>
            <a:spLocks noChangeArrowheads="1" noChangeShapeType="1" noTextEdit="1"/>
          </p:cNvSpPr>
          <p:nvPr userDrawn="1"/>
        </p:nvSpPr>
        <p:spPr bwMode="auto">
          <a:xfrm>
            <a:off x="107504" y="6453336"/>
            <a:ext cx="1008062" cy="307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TW" altLang="en-US" sz="2400" kern="1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微軟正黑體"/>
              <a:ea typeface="微軟正黑體"/>
            </a:endParaRPr>
          </a:p>
        </p:txBody>
      </p:sp>
      <p:sp>
        <p:nvSpPr>
          <p:cNvPr id="11678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39750" y="44450"/>
            <a:ext cx="73453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764463" y="6483350"/>
            <a:ext cx="125888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268D7A1-A2E5-4321-B099-E98C5595C1A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848196" y="6453188"/>
            <a:ext cx="6388100" cy="3571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6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意象科</a:t>
            </a:r>
            <a:r>
              <a:rPr lang="zh-TW" altLang="en-US" dirty="0"/>
              <a:t>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軟體的價值，在於節省的時間與成本更勝於價格！</a:t>
            </a:r>
            <a:endParaRPr lang="en-US" altLang="zh-TW" sz="1200" dirty="0"/>
          </a:p>
        </p:txBody>
      </p:sp>
      <p:cxnSp>
        <p:nvCxnSpPr>
          <p:cNvPr id="9" name="直線接點 8"/>
          <p:cNvCxnSpPr/>
          <p:nvPr userDrawn="1"/>
        </p:nvCxnSpPr>
        <p:spPr>
          <a:xfrm>
            <a:off x="111095" y="6396427"/>
            <a:ext cx="8977375" cy="1099"/>
          </a:xfrm>
          <a:prstGeom prst="line">
            <a:avLst/>
          </a:prstGeom>
          <a:ln w="38100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  <a:tileRect r="-100000" b="-100000"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直線接點 8"/>
          <p:cNvCxnSpPr/>
          <p:nvPr userDrawn="1"/>
        </p:nvCxnSpPr>
        <p:spPr>
          <a:xfrm>
            <a:off x="47595" y="741752"/>
            <a:ext cx="8977375" cy="1099"/>
          </a:xfrm>
          <a:prstGeom prst="line">
            <a:avLst/>
          </a:prstGeom>
          <a:ln w="38100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  <a:tileRect r="-100000" b="-100000"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pack3_logo.pn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7352856" y="62904"/>
            <a:ext cx="1755648" cy="557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ransition/>
  <p:hf hdr="0" dt="0"/>
  <p:txStyles>
    <p:titleStyle>
      <a:lvl1pPr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2pPr>
      <a:lvl3pPr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3pPr>
      <a:lvl4pPr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4pPr>
      <a:lvl5pPr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Arial" charset="0"/>
          <a:ea typeface="標楷體" pitchFamily="65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mp.com.tw/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57A61E-4026-47BC-A18B-C96759296630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dirty="0" smtClean="0"/>
              <a:t>軟體的價值，在於節省的時間與成本更勝於價格！</a:t>
            </a:r>
            <a:endParaRPr lang="en-US" altLang="zh-TW" sz="1100" dirty="0"/>
          </a:p>
        </p:txBody>
      </p:sp>
      <p:sp>
        <p:nvSpPr>
          <p:cNvPr id="162818" name="Rectangle 2"/>
          <p:cNvSpPr>
            <a:spLocks noGrp="1"/>
          </p:cNvSpPr>
          <p:nvPr>
            <p:ph type="title"/>
          </p:nvPr>
        </p:nvSpPr>
        <p:spPr>
          <a:xfrm>
            <a:off x="611188" y="1052513"/>
            <a:ext cx="8229600" cy="4608512"/>
          </a:xfrm>
        </p:spPr>
        <p:txBody>
          <a:bodyPr/>
          <a:lstStyle/>
          <a:p>
            <a:pPr algn="ctr"/>
            <a:r>
              <a:rPr lang="en-US" altLang="zh-TW" sz="4800" dirty="0" smtClean="0">
                <a:latin typeface="微軟正黑體" pitchFamily="34" charset="-120"/>
                <a:ea typeface="微軟正黑體" pitchFamily="34" charset="-120"/>
              </a:rPr>
              <a:t>CNS15156-200 </a:t>
            </a:r>
            <a:r>
              <a:rPr lang="zh-TW" altLang="en-US" sz="4800" dirty="0" smtClean="0">
                <a:latin typeface="微軟正黑體" pitchFamily="34" charset="-120"/>
                <a:ea typeface="微軟正黑體" pitchFamily="34" charset="-120"/>
              </a:rPr>
              <a:t>標準高壓配電盤之設計與製造</a:t>
            </a:r>
            <a:r>
              <a:rPr kumimoji="0" lang="en-US" altLang="zh-TW" sz="7200" dirty="0">
                <a:latin typeface="Times New Roman" pitchFamily="18" charset="0"/>
              </a:rPr>
              <a:t/>
            </a:r>
            <a:br>
              <a:rPr kumimoji="0" lang="en-US" altLang="zh-TW" sz="7200" dirty="0">
                <a:latin typeface="Times New Roman" pitchFamily="18" charset="0"/>
              </a:rPr>
            </a:br>
            <a:r>
              <a:rPr lang="zh-TW" altLang="en-US" sz="4400" b="0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zh-TW" altLang="en-US" sz="4400" b="0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4000" b="0" dirty="0" smtClean="0">
                <a:latin typeface="微軟正黑體" pitchFamily="34" charset="-120"/>
                <a:ea typeface="微軟正黑體" pitchFamily="34" charset="-120"/>
              </a:rPr>
              <a:t>意象科技有限公司</a:t>
            </a:r>
            <a:r>
              <a:rPr kumimoji="0" lang="en-US" altLang="zh-TW" sz="4000" dirty="0" smtClean="0">
                <a:latin typeface="Times New Roman" pitchFamily="18" charset="0"/>
              </a:rPr>
              <a:t/>
            </a:r>
            <a:br>
              <a:rPr kumimoji="0" lang="en-US" altLang="zh-TW" sz="4000" dirty="0" smtClean="0">
                <a:latin typeface="Times New Roman" pitchFamily="18" charset="0"/>
              </a:rPr>
            </a:br>
            <a:r>
              <a:rPr lang="en-US" altLang="zh-TW" sz="4000" dirty="0">
                <a:latin typeface="標楷體" pitchFamily="65" charset="-120"/>
              </a:rPr>
              <a:t/>
            </a:r>
            <a:br>
              <a:rPr lang="en-US" altLang="zh-TW" sz="4000" dirty="0">
                <a:latin typeface="標楷體" pitchFamily="65" charset="-120"/>
              </a:rPr>
            </a:br>
            <a:r>
              <a:rPr lang="en-US" altLang="zh-TW" sz="1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1800" dirty="0" smtClean="0">
                <a:latin typeface="微軟正黑體" pitchFamily="34" charset="-120"/>
                <a:ea typeface="微軟正黑體" pitchFamily="34" charset="-120"/>
              </a:rPr>
            </a:br>
            <a:endParaRPr lang="zh-TW" altLang="en-US" sz="18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62821" name="Picture 5" descr="PE01846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5483225"/>
            <a:ext cx="3132137" cy="1374775"/>
          </a:xfrm>
          <a:prstGeom prst="rect">
            <a:avLst/>
          </a:prstGeom>
          <a:noFill/>
        </p:spPr>
      </p:pic>
      <p:sp>
        <p:nvSpPr>
          <p:cNvPr id="162829" name="Rectangle 13">
            <a:hlinkClick r:id="rId3"/>
          </p:cNvPr>
          <p:cNvSpPr>
            <a:spLocks noChangeArrowheads="1"/>
          </p:cNvSpPr>
          <p:nvPr/>
        </p:nvSpPr>
        <p:spPr bwMode="auto">
          <a:xfrm>
            <a:off x="2627784" y="4293096"/>
            <a:ext cx="41503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en-US" altLang="zh-TW" sz="2400" dirty="0">
                <a:solidFill>
                  <a:srgbClr val="FF0000"/>
                </a:solidFill>
                <a:latin typeface="+mj-lt"/>
                <a:ea typeface="新細明體" charset="-120"/>
              </a:rPr>
              <a:t>http://</a:t>
            </a:r>
            <a:r>
              <a:rPr kumimoji="1" lang="en-US" altLang="zh-TW" sz="2400" dirty="0" smtClean="0">
                <a:solidFill>
                  <a:srgbClr val="FF0000"/>
                </a:solidFill>
                <a:latin typeface="+mj-lt"/>
                <a:ea typeface="新細明體" charset="-120"/>
              </a:rPr>
              <a:t>www.lifebook.com.tw</a:t>
            </a:r>
            <a:endParaRPr kumimoji="1" lang="en-US" altLang="zh-TW" sz="2400" dirty="0">
              <a:solidFill>
                <a:srgbClr val="FF0000"/>
              </a:solidFill>
              <a:latin typeface="+mj-lt"/>
              <a:ea typeface="新細明體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5796136" y="980728"/>
            <a:ext cx="1728192" cy="5040560"/>
          </a:xfrm>
          <a:prstGeom prst="rect">
            <a:avLst/>
          </a:prstGeom>
          <a:solidFill>
            <a:srgbClr val="FFFF00">
              <a:alpha val="18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電力系統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Content Placeholder 6" descr="台電供電系統簡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836713"/>
            <a:ext cx="5688632" cy="5461086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配電系統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單線圖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70" y="744807"/>
            <a:ext cx="3801546" cy="556451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sp>
        <p:nvSpPr>
          <p:cNvPr id="7" name="Rectangle 6"/>
          <p:cNvSpPr/>
          <p:nvPr/>
        </p:nvSpPr>
        <p:spPr bwMode="auto">
          <a:xfrm>
            <a:off x="2555776" y="2492896"/>
            <a:ext cx="1656184" cy="3744416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自設變電站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1/2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401270"/>
          </a:xfrm>
        </p:spPr>
        <p:txBody>
          <a:bodyPr/>
          <a:lstStyle/>
          <a:p>
            <a:r>
              <a:rPr lang="zh-TW" altLang="en-US" sz="3000" dirty="0" smtClean="0">
                <a:latin typeface="微軟正黑體" pitchFamily="34" charset="-120"/>
                <a:ea typeface="微軟正黑體" pitchFamily="34" charset="-120"/>
              </a:rPr>
              <a:t>變電站是用戶內的電力轉換站，介於電源與負載之間的電力設施，</a:t>
            </a:r>
            <a:r>
              <a:rPr lang="zh-TW" altLang="en-US" sz="3000" u="wavyHeavy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其任務為電壓轉換和分配負載，抑制故障電流與異常突波，提高供電品質和供電可靠度。</a:t>
            </a:r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2000" u="wavyHeavy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buNone/>
            </a:pPr>
            <a:r>
              <a:rPr lang="zh-TW" altLang="en-US" sz="20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活電（最小）安全距離：</a:t>
            </a:r>
            <a:r>
              <a:rPr lang="en-US" altLang="zh-TW" sz="20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22.8 kV</a:t>
            </a:r>
            <a:r>
              <a:rPr lang="zh-TW" altLang="en-US" sz="20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以下	</a:t>
            </a:r>
            <a:r>
              <a:rPr lang="en-US" altLang="zh-TW" sz="20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0.6M</a:t>
            </a:r>
            <a:r>
              <a:rPr lang="zh-TW" altLang="en-US" sz="20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以上</a:t>
            </a:r>
            <a:endParaRPr lang="zh-TW" altLang="en-US" sz="20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8" name="Picture 7" descr="p_110831_027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924944"/>
            <a:ext cx="2952328" cy="2952328"/>
          </a:xfrm>
          <a:prstGeom prst="rect">
            <a:avLst/>
          </a:prstGeom>
        </p:spPr>
      </p:pic>
      <p:pic>
        <p:nvPicPr>
          <p:cNvPr id="12" name="Picture 11" descr="EG-高壓配電盤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813692"/>
            <a:ext cx="4824536" cy="30635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自設變電站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2/2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高壓設備單線簡圖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7223" y="980058"/>
            <a:ext cx="6789193" cy="5185246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sp>
        <p:nvSpPr>
          <p:cNvPr id="7" name="Rectangle 6"/>
          <p:cNvSpPr/>
          <p:nvPr/>
        </p:nvSpPr>
        <p:spPr bwMode="auto">
          <a:xfrm>
            <a:off x="2123728" y="5534650"/>
            <a:ext cx="1656184" cy="576064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499992" y="5589240"/>
            <a:ext cx="1656184" cy="576064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927458" y="764704"/>
            <a:ext cx="2232248" cy="432048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" pitchFamily="18" charset="0"/>
                <a:ea typeface="標楷體" pitchFamily="65" charset="-120"/>
              </a:rPr>
              <a:t>11.4 KV / 22.8 KV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高壓開關設備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1/5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電氣開關實務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836712"/>
            <a:ext cx="6380836" cy="5511447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sp>
        <p:nvSpPr>
          <p:cNvPr id="8" name="Rectangle 7"/>
          <p:cNvSpPr/>
          <p:nvPr/>
        </p:nvSpPr>
        <p:spPr bwMode="auto">
          <a:xfrm>
            <a:off x="2861226" y="1484784"/>
            <a:ext cx="1080120" cy="648072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211960" y="1484784"/>
            <a:ext cx="1080120" cy="648072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5436096" y="1196752"/>
            <a:ext cx="2448272" cy="936104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979712" y="2852936"/>
            <a:ext cx="864096" cy="2664296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高壓開關設備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2/5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隔離開關                          高壓負載開關（</a:t>
            </a:r>
            <a:r>
              <a:rPr lang="en-US" altLang="zh-TW" sz="2500" dirty="0" smtClean="0">
                <a:latin typeface="微軟正黑體" pitchFamily="34" charset="-120"/>
                <a:ea typeface="微軟正黑體" pitchFamily="34" charset="-120"/>
              </a:rPr>
              <a:t>ABB-SFG</a:t>
            </a:r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25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高壓斷路器（</a:t>
            </a:r>
            <a:r>
              <a:rPr lang="en-US" altLang="zh-TW" sz="2500" dirty="0" smtClean="0">
                <a:latin typeface="微軟正黑體" pitchFamily="34" charset="-120"/>
                <a:ea typeface="微軟正黑體" pitchFamily="34" charset="-120"/>
              </a:rPr>
              <a:t>ABB-VD4</a:t>
            </a:r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、中國</a:t>
            </a:r>
            <a:r>
              <a:rPr lang="en-US" altLang="zh-TW" sz="2500" dirty="0" smtClean="0">
                <a:latin typeface="微軟正黑體" pitchFamily="34" charset="-120"/>
                <a:ea typeface="微軟正黑體" pitchFamily="34" charset="-120"/>
              </a:rPr>
              <a:t>-VS1 </a:t>
            </a:r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、施耐德</a:t>
            </a:r>
            <a:r>
              <a:rPr lang="en-US" altLang="zh-TW" sz="2500" dirty="0" smtClean="0">
                <a:latin typeface="微軟正黑體" pitchFamily="34" charset="-120"/>
                <a:ea typeface="微軟正黑體" pitchFamily="34" charset="-120"/>
              </a:rPr>
              <a:t>-EV12s </a:t>
            </a:r>
            <a:r>
              <a:rPr lang="zh-TW" altLang="en-US" sz="2500" dirty="0" smtClean="0"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5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5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qJPoWC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4221088"/>
            <a:ext cx="5785686" cy="2079231"/>
          </a:xfrm>
          <a:prstGeom prst="rect">
            <a:avLst/>
          </a:prstGeom>
        </p:spPr>
      </p:pic>
      <p:pic>
        <p:nvPicPr>
          <p:cNvPr id="7" name="Picture 6" descr="qJPoWC-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7" y="1340768"/>
            <a:ext cx="2789281" cy="2088232"/>
          </a:xfrm>
          <a:prstGeom prst="rect">
            <a:avLst/>
          </a:prstGeom>
        </p:spPr>
      </p:pic>
      <p:pic>
        <p:nvPicPr>
          <p:cNvPr id="8" name="Picture 7" descr="qJPoWC-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5" y="1412776"/>
            <a:ext cx="2376264" cy="2027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高壓開關設備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3/5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329262"/>
          </a:xfrm>
        </p:spPr>
        <p:txBody>
          <a:bodyPr/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開關設備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依其功能可分為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斷路器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熔絲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開關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三類，是電力系統主要的保護設備，</a:t>
            </a:r>
            <a:r>
              <a:rPr lang="zh-TW" altLang="en-US" sz="2000" u="wavyHeavy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主要功能在控制與保護電力系統之安全運轉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，例如負載調度、隔離故障、及維修、施工時帶電體隔離等，因此需具有在正常或故障的情況下對電路作安全啟斷及投入之能力。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斷路器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依絕緣消弧介質分類有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VCB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真空斷路器和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GCB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瓦斯（六氟化硫）斷路器，具有完備的消弧功能及良好的絕緣恢復能力，可在正常運作時，啟斷和閉合負載電流。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當系統故障時，配合保護電驛，能夠啟斷短路電流，常用於高壓橫匯流排、主變壓器、高壓電動機和高壓電容器之過電流及故障電流保護。</a:t>
            </a:r>
            <a:endParaRPr lang="zh-TW" altLang="en-US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VCB C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972401"/>
            <a:ext cx="3749230" cy="1219629"/>
          </a:xfrm>
          <a:prstGeom prst="rect">
            <a:avLst/>
          </a:prstGeom>
        </p:spPr>
      </p:pic>
      <p:pic>
        <p:nvPicPr>
          <p:cNvPr id="7" name="Picture 6" descr="VCB 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5596" y="5013175"/>
            <a:ext cx="3749230" cy="128912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高壓開關設備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4/5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401270"/>
          </a:xfrm>
        </p:spPr>
        <p:txBody>
          <a:bodyPr/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隔離開關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DS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用來線路連接或電氣設備檢修時隔離電源。由於沒有專門的滅弧裝置，所以在正常運作時，不可啟斷和閉合負載電流。與斷路器互鎖（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Interlock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），當系統故障時，避免同時開啟或閉合。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其主要設計使用在電源進線，作為供電線路與用戶線路分開的第一個隔離開關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。也可使用在斷路器一次側，當線路或斷路器故障檢修或維護時，斷路器啟斷負載無電流時，才允許啟斷操作，隔離電源，確保人員工作安全。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DS C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751869"/>
            <a:ext cx="3353112" cy="1685243"/>
          </a:xfrm>
          <a:prstGeom prst="rect">
            <a:avLst/>
          </a:prstGeom>
        </p:spPr>
      </p:pic>
      <p:pic>
        <p:nvPicPr>
          <p:cNvPr id="7" name="Picture 6" descr="DS 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1296" y="2751869"/>
            <a:ext cx="3353112" cy="16852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高壓開關設備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5/5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負載開關</a:t>
            </a:r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-LBS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一種經濟型保護開關，其構造與隔離開關相同，在其固定接觸子上加裝消弧室可啟斷負載電流，但無法承受較大短路電流，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可與限流電力熔絲之串聯組合代替斷路器使用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，負載電流之通斷由負載開關啟斷動作，故障電流則由電力熔絲啟斷。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	</a:t>
            </a:r>
          </a:p>
          <a:p>
            <a:pPr>
              <a:buNone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適用於做一般性設備保護，不適用於操作頻繁場合，較難做精細保護，目前普遍使用在系統電壓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11.4 KV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22.8 KV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之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TR 750 KVA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以下變壓器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或高壓電容器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SC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，以及電源隔離開關。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LBS C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047812"/>
            <a:ext cx="2428834" cy="1608799"/>
          </a:xfrm>
          <a:prstGeom prst="rect">
            <a:avLst/>
          </a:prstGeom>
        </p:spPr>
      </p:pic>
      <p:pic>
        <p:nvPicPr>
          <p:cNvPr id="7" name="Picture 6" descr="LBS 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047812"/>
            <a:ext cx="1984069" cy="160532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盤體結構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–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中置櫃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1/2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箱體側視圖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3968" y="965944"/>
            <a:ext cx="4248472" cy="5271368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7" name="Picture 6" descr="箱體正視圖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4772" y="980728"/>
            <a:ext cx="1893052" cy="47525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5292080" y="1196752"/>
            <a:ext cx="720080" cy="2664296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盤體結構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–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中置櫃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2/2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使用隔板將高壓配電盤由上至下，由前至後，分成控制室（上前），銅排室（上後）、斷路器室（中），比壓器室（下前），以及電纜室（下後）等五個單元，每個單元均有良好接地。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銅排室：母排、絕緣子和穿牆套管（同一列盤之間的絕緣）等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控制室：量測儀表和保護電驛等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斷路器室：隔離開關、斷路器或負載開關等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電纜室：進出電纜線、避雷器、接地開關、比流器、電壓指示器等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比壓器室：電力熔絲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比壓器等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單電源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1/6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單電源母線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9973" y="871979"/>
            <a:ext cx="7760459" cy="536533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單電源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2/6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185246"/>
          </a:xfrm>
        </p:spPr>
        <p:txBody>
          <a:bodyPr/>
          <a:lstStyle/>
          <a:p>
            <a:r>
              <a:rPr lang="zh-TW" altLang="en-US" sz="2800" dirty="0" smtClean="0"/>
              <a:t>電氣主接線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000" dirty="0" smtClean="0"/>
              <a:t>電氣主接線的主體是</a:t>
            </a:r>
            <a:r>
              <a:rPr lang="zh-TW" altLang="en-US" sz="2000" dirty="0" smtClean="0">
                <a:solidFill>
                  <a:srgbClr val="FF0000"/>
                </a:solidFill>
              </a:rPr>
              <a:t>電源供電迴路（進線）</a:t>
            </a:r>
            <a:r>
              <a:rPr lang="zh-TW" altLang="en-US" sz="2000" dirty="0" smtClean="0"/>
              <a:t>和</a:t>
            </a:r>
            <a:r>
              <a:rPr lang="zh-TW" altLang="en-US" sz="2000" dirty="0" smtClean="0">
                <a:solidFill>
                  <a:srgbClr val="FF0000"/>
                </a:solidFill>
              </a:rPr>
              <a:t>用戶線路迴路（出線）</a:t>
            </a:r>
            <a:r>
              <a:rPr lang="zh-TW" altLang="en-US" sz="2000" dirty="0" smtClean="0"/>
              <a:t>。當進出線數較多時，為了便於電能的匯集和分配，常設置</a:t>
            </a:r>
            <a:r>
              <a:rPr lang="zh-TW" altLang="en-US" sz="2000" dirty="0" smtClean="0">
                <a:solidFill>
                  <a:srgbClr val="FF0000"/>
                </a:solidFill>
              </a:rPr>
              <a:t>匯流排</a:t>
            </a:r>
            <a:r>
              <a:rPr lang="zh-TW" altLang="en-US" sz="2000" dirty="0" smtClean="0"/>
              <a:t>作為中間環節，構成的電能輸配電路，其中經過各種開關設備、比壓器、比流器、接地開關、電力熔絲、驗電礙子、接觸器、電容器和電抗器等設備。</a:t>
            </a:r>
            <a:endParaRPr lang="en-US" altLang="zh-TW" sz="2000" dirty="0" smtClean="0"/>
          </a:p>
          <a:p>
            <a:endParaRPr lang="en-US" altLang="zh-TW" sz="1600" dirty="0" smtClean="0"/>
          </a:p>
          <a:p>
            <a:r>
              <a:rPr lang="zh-TW" altLang="en-US" sz="2800" dirty="0" smtClean="0"/>
              <a:t>進線方式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000" dirty="0" smtClean="0"/>
              <a:t>電源進線可以使用</a:t>
            </a:r>
            <a:r>
              <a:rPr lang="zh-TW" altLang="en-US" sz="2000" dirty="0" smtClean="0">
                <a:solidFill>
                  <a:srgbClr val="FF0000"/>
                </a:solidFill>
              </a:rPr>
              <a:t>隔離開關</a:t>
            </a:r>
            <a:r>
              <a:rPr lang="zh-TW" altLang="en-US" sz="2000" dirty="0" smtClean="0"/>
              <a:t>作為進線開關，隔離電源，同時可裝設接地開關，防止檢修過程突然送電，確保檢修人員人身安全。</a:t>
            </a:r>
            <a:endParaRPr lang="en-US" altLang="zh-TW" sz="2000" dirty="0" smtClean="0"/>
          </a:p>
          <a:p>
            <a:pPr>
              <a:buNone/>
            </a:pPr>
            <a:endParaRPr lang="zh-TW" altLang="en-US" sz="2000" dirty="0" smtClean="0"/>
          </a:p>
          <a:p>
            <a:r>
              <a:rPr lang="zh-TW" altLang="en-US" sz="2800" dirty="0" smtClean="0"/>
              <a:t>出線方式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000" dirty="0" smtClean="0"/>
              <a:t>需裝設</a:t>
            </a:r>
            <a:r>
              <a:rPr lang="zh-TW" altLang="en-US" sz="2000" dirty="0" smtClean="0">
                <a:solidFill>
                  <a:srgbClr val="FF0000"/>
                </a:solidFill>
              </a:rPr>
              <a:t>斷路器</a:t>
            </a:r>
            <a:r>
              <a:rPr lang="zh-TW" altLang="en-US" sz="2000" dirty="0" smtClean="0"/>
              <a:t>或者</a:t>
            </a:r>
            <a:r>
              <a:rPr lang="zh-TW" altLang="en-US" sz="2000" dirty="0" smtClean="0">
                <a:solidFill>
                  <a:srgbClr val="FF0000"/>
                </a:solidFill>
              </a:rPr>
              <a:t>負載開關</a:t>
            </a:r>
            <a:r>
              <a:rPr lang="en-US" altLang="zh-TW" sz="2000" dirty="0" smtClean="0">
                <a:solidFill>
                  <a:srgbClr val="FF0000"/>
                </a:solidFill>
              </a:rPr>
              <a:t>+</a:t>
            </a:r>
            <a:r>
              <a:rPr lang="zh-TW" altLang="en-US" sz="2000" dirty="0" smtClean="0">
                <a:solidFill>
                  <a:srgbClr val="FF0000"/>
                </a:solidFill>
              </a:rPr>
              <a:t>電力熔絲</a:t>
            </a:r>
            <a:r>
              <a:rPr lang="zh-TW" altLang="en-US" sz="2000" dirty="0" smtClean="0"/>
              <a:t>，提供出線之過電流及故障電流保護。</a:t>
            </a:r>
            <a:endParaRPr lang="zh-TW" alt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進線盤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3/6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又稱隔離開關盤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DS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，或稱受電盤，用於從引進電源接受電能的開關設備（從進線到匯流排），然後將接收到的電能通過匯流排匯集和分配，傳送到其他開關箱的上方銅排室，裝設有隔離開關、避雷器和接地開關等主要設備。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隔離開關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DS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作為進線開關，用來線路連接或電氣設備檢修時隔離電源。</a:t>
            </a: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避雷器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LA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，提供進線電纜之過電壓保護。</a:t>
            </a: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接地開關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ES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，防止檢修過程突然送電確保檢修人員人身安全。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隔離開關盤 DS單線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441660"/>
            <a:ext cx="6032767" cy="1923444"/>
          </a:xfrm>
          <a:prstGeom prst="rect">
            <a:avLst/>
          </a:prstGeom>
        </p:spPr>
      </p:pic>
      <p:pic>
        <p:nvPicPr>
          <p:cNvPr id="7" name="Picture 6" descr="進線盤系統圖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7" y="2042657"/>
            <a:ext cx="992675" cy="253847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MCB+PT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盤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4/6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提供匯流排之過電流及故障電流保護，以及各個出線的後衛保護，裝設有比壓器、比流器和斷路器等主要設備。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主斷路器盤 MVCB單線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1" y="1628800"/>
            <a:ext cx="8070819" cy="4536504"/>
          </a:xfrm>
          <a:prstGeom prst="rect">
            <a:avLst/>
          </a:prstGeom>
        </p:spPr>
      </p:pic>
      <p:pic>
        <p:nvPicPr>
          <p:cNvPr id="7" name="Picture 6" descr="MCBPT盤系統圖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1846" y="1628800"/>
            <a:ext cx="1035834" cy="264883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MCB+PT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盤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5/6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比壓器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PT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，將高壓降為低壓，在一次側（高壓線圈）串聯電力熔絲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POF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提供短路保護，二次側（低壓線圈）使用無熔絲斷路器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MCCB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（主）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+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低壓小匯流排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+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無熔絲斷路器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MCCB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（分路）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+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照明，提供二次電路之照明、加熱和斷路器的控制電源，以及電壓量測之目的。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比流器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，將大電流變成小電流，提供集合式儀表或保護電驛使用，達到系統保護及電流量測之目的。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斷路器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，提供匯流排和各個出線（後衛保護）之過電流及故障電流保護。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驗電礙子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VPIS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提供帶電顯示。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出線盤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6/6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401270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又稱分路斷路器盤，或稱饋線盤，從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匯流排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分配電能的開關設備（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從匯流排到各個出線，然後送至變壓器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），裝設有斷路器、比流器和接地開關等主要設備。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斷路器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，提供出線之過電流及故障電流保護，二次側銜接高壓變壓器，然後透過變壓器降壓，輸出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380/220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的低壓電源。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接地開關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ES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，防止檢修過程突然送電確保檢修人員人身安全。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驗電礙子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VPIS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提供帶電顯示。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分路斷路器盤 VCB單線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3155" y="1988840"/>
            <a:ext cx="3126797" cy="2713945"/>
          </a:xfrm>
          <a:prstGeom prst="rect">
            <a:avLst/>
          </a:prstGeom>
        </p:spPr>
      </p:pic>
      <p:pic>
        <p:nvPicPr>
          <p:cNvPr id="7" name="Picture 6" descr="出線盤系統圖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988840"/>
            <a:ext cx="1035834" cy="264883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雙電源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橫母線分段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1/3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Content Placeholder 5" descr="雙電源單母線分段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18" y="908720"/>
            <a:ext cx="8780970" cy="353188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11560" y="4681944"/>
          <a:ext cx="7992889" cy="1483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216"/>
                <a:gridCol w="2014167"/>
                <a:gridCol w="2018281"/>
                <a:gridCol w="2016225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雙電源獨立供電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電源 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#1 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故障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電源 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#2 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故障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endParaRPr lang="zh-TW" altLang="en-US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MVCB1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Open</a:t>
                      </a:r>
                      <a:endParaRPr lang="zh-TW" altLang="en-US" sz="16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MVCB2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Open</a:t>
                      </a:r>
                      <a:endParaRPr lang="zh-TW" altLang="en-US" sz="16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TIECB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Normal</a:t>
                      </a:r>
                      <a:r>
                        <a:rPr lang="en-US" altLang="zh-TW" sz="1600" baseline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 Open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solidFill>
                            <a:srgbClr val="000099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solidFill>
                          <a:srgbClr val="000099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 smtClean="0">
                          <a:solidFill>
                            <a:srgbClr val="000099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Close</a:t>
                      </a:r>
                      <a:endParaRPr lang="zh-TW" altLang="en-US" sz="1600" dirty="0">
                        <a:solidFill>
                          <a:srgbClr val="000099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雙電源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+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橫母線分段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2/3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556792"/>
            <a:ext cx="9021564" cy="4043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 bwMode="auto">
          <a:xfrm>
            <a:off x="5759624" y="2604111"/>
            <a:ext cx="2124744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" pitchFamily="18" charset="0"/>
                <a:ea typeface="標楷體" pitchFamily="65" charset="-120"/>
              </a:rPr>
              <a:t>BUS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" pitchFamily="18" charset="0"/>
                <a:ea typeface="標楷體" pitchFamily="65" charset="-120"/>
              </a:rPr>
              <a:t> #2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1763688" y="2575648"/>
            <a:ext cx="3600400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" pitchFamily="18" charset="0"/>
                <a:ea typeface="標楷體" pitchFamily="65" charset="-120"/>
              </a:rPr>
              <a:t>BUS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" pitchFamily="18" charset="0"/>
                <a:ea typeface="標楷體" pitchFamily="65" charset="-120"/>
              </a:rPr>
              <a:t> #1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" pitchFamily="18" charset="0"/>
              <a:ea typeface="標楷體" pitchFamily="65" charset="-12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028384" y="1639544"/>
            <a:ext cx="1044624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電源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微軟正黑體" pitchFamily="34" charset="-120"/>
                <a:ea typeface="微軟正黑體" pitchFamily="34" charset="-120"/>
              </a:rPr>
              <a:t> #2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39552" y="1639544"/>
            <a:ext cx="1080120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電源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微軟正黑體" pitchFamily="34" charset="-120"/>
                <a:ea typeface="微軟正黑體" pitchFamily="34" charset="-120"/>
              </a:rPr>
              <a:t> #1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2296207" y="5198100"/>
            <a:ext cx="1728192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變壓器</a:t>
            </a:r>
            <a:r>
              <a:rPr lang="en-US" altLang="zh-TW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 #1</a:t>
            </a:r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微軟正黑體" pitchFamily="34" charset="-120"/>
                <a:ea typeface="微軟正黑體" pitchFamily="34" charset="-120"/>
              </a:rPr>
              <a:t>#2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6271729" y="5187690"/>
            <a:ext cx="1368152" cy="36004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變壓器</a:t>
            </a:r>
            <a:r>
              <a:rPr lang="en-US" altLang="zh-TW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 #3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877450" y="3318118"/>
            <a:ext cx="720080" cy="126301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TIE</a:t>
            </a:r>
            <a:b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連</a:t>
            </a:r>
            <a:endParaRPr lang="en-US" altLang="zh-TW" dirty="0" smtClean="0">
              <a:solidFill>
                <a:srgbClr val="008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kumimoji="0" lang="zh-TW" altLang="en-US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絡</a:t>
            </a:r>
            <a:endParaRPr kumimoji="0" lang="en-US" altLang="zh-TW" sz="1800" b="1" i="0" u="none" strike="noStrike" cap="none" normalizeH="0" baseline="0" dirty="0" smtClean="0">
              <a:ln>
                <a:noFill/>
              </a:ln>
              <a:solidFill>
                <a:srgbClr val="008000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kumimoji="0" lang="zh-TW" altLang="en-US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盤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5724128" y="3330865"/>
            <a:ext cx="720080" cy="126301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BR</a:t>
            </a: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  <a:t/>
            </a:r>
            <a:b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爬</a:t>
            </a:r>
            <a:endParaRPr lang="en-US" altLang="zh-TW" dirty="0" smtClean="0">
              <a:solidFill>
                <a:srgbClr val="008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升</a:t>
            </a:r>
            <a:endParaRPr kumimoji="0" lang="en-US" altLang="zh-TW" sz="1800" b="1" i="0" u="none" strike="noStrike" cap="none" normalizeH="0" baseline="0" dirty="0" smtClean="0">
              <a:ln>
                <a:noFill/>
              </a:ln>
              <a:solidFill>
                <a:srgbClr val="008000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kumimoji="0" lang="zh-TW" altLang="en-US" sz="18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盤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配電方案 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-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連絡盤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TIE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3/3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又稱匯流排分斷盤，用於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連接兩段匯流排的開關設備（從匯流排到匯流排）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，在雙電源單匯流排分段系統中常用於匯流排連接，以滿足用戶選擇不同運行方式（並列運行或分列運行）的要求，保證故障情況下可選擇性切離負載。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斷路器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，提供連絡電纜之過電流及故障電流保護。</a:t>
            </a: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裝設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驗電礙子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VPIS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提供帶電顯示。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連絡盤TIE單線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8754" y="2462450"/>
            <a:ext cx="3069190" cy="2694742"/>
          </a:xfrm>
          <a:prstGeom prst="rect">
            <a:avLst/>
          </a:prstGeom>
        </p:spPr>
      </p:pic>
      <p:pic>
        <p:nvPicPr>
          <p:cNvPr id="7" name="Picture 6" descr="連絡盤TIE系統圖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2436345"/>
            <a:ext cx="1035834" cy="264883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1/2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401270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高壓系統的保護設備是由斷路器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，比流器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和保護電驛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CO/LCO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所組成。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銅排尺寸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：額定容量選用銅排尺寸，查表匯流排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Bus Bar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安全電流表，例如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AT = 630 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，銅排尺寸為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40 * 10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，安全載流量為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715 A</a:t>
            </a: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接地銅排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：啟斷容量選用接地銅排，根據短時間耐電流值</a:t>
            </a:r>
            <a:r>
              <a:rPr lang="en-US" altLang="zh-TW" sz="2000" dirty="0" err="1" smtClean="0">
                <a:latin typeface="微軟正黑體" pitchFamily="34" charset="-120"/>
                <a:ea typeface="微軟正黑體" pitchFamily="34" charset="-120"/>
              </a:rPr>
              <a:t>Icw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 125 A / 3 Sec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，耐電流時間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 Sec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，每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mm²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可承受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125 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，決定接地銅排，例如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IC = 25 KA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25 / 0.125 = 200 mm²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，採用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40 * 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6" name="Picture 5" descr="分路斷路器盤 VCB單線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2441" y="1340768"/>
            <a:ext cx="3209759" cy="278595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2/2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329262"/>
          </a:xfrm>
        </p:spPr>
        <p:txBody>
          <a:bodyPr/>
          <a:lstStyle/>
          <a:p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比流器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一次側電流須大於等於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1.2 ~ 1.5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倍額定電流，即依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1.2 ~ 1.5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倍的變壓器額定電流來選擇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的一次電流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已知系統電壓為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11.4 KV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，變壓器容量為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2500 KVA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TR-1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），則一次側額定電流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=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（一次強迫風冷容量倍數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×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強迫風冷容量）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÷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（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√3 ×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系統電壓）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= 3000 /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（ √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 * 22.8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= 75.97 A</a:t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1.5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倍的一次側額定電流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= 75.97 A * 1.5 = 113.95 A</a:t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若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一次側接頭為單比時，則一次側電流可選擇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120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；若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一次側接頭為雙比時，則一次側電流可選擇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240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11.4 KV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- 120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22.8 KV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</a:t>
            </a:r>
          </a:p>
          <a:p>
            <a:pPr>
              <a:buNone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CT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二次側電流通常為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5 A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或者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 A</a:t>
            </a:r>
          </a:p>
          <a:p>
            <a:pPr>
              <a:buNone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依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1.5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倍選擇比流匝比為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120 / 5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，電壓等級須大於系統電壓，選擇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24 KV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，精度為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10P20</a:t>
            </a:r>
            <a:endParaRPr lang="zh-TW" altLang="en-US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1/2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製造標準規範：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我國的低壓電盤國家標準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CNS 13542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「低電壓金屬閉鎖型配電箱」是參考日本等先進國家的技術後於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1995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年制定。因應加入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WTO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後，則依國際電工委員會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61439-1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制定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CNS 15783-1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「低電壓開關裝置及控制裝置組裝品－第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部：一般規則」，並於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年公布。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高壓配電盤標準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CNS 3990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「高電壓金屬閉鎖型配電箱」，為民國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84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29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日（修訂），參考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60298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調和而成，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60298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標準已於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2003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年廢止，由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62271-200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所取代，標準檢驗局也於民國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100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8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月 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10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日公布了對應之 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CNS15156-200 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標準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目前國內的高低壓配電盤採新舊標準並行，新制標準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CNS 15156-200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62271-200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）與舊制標準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CNS 3990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IEC 60298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）最大之差異主要是對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盤體結構分類之定義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人員操作安全性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的要求。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2/2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安全連鎖：（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）可防止誤切、投斷路器；（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）可防止帶電時移動可移開部件；（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）可防止帶電時投入接地開關；（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）可防止接地開關處在接地位置時送電；（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）可防止誤入帶電隔間。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CNS 15156-200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盤體結構的分類方式，以功能性為基準，當人員接近盤體的分隔室時，區分配電盤本身某種運轉持續性喪失（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LSC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）功能的類型，茲彙總如下表所示：</a:t>
            </a:r>
          </a:p>
          <a:p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1027" name="Picture 3" descr="高壓配電盤型式試驗新版國家標準介紹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292914"/>
            <a:ext cx="5616624" cy="2944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 bwMode="auto">
          <a:xfrm>
            <a:off x="3059832" y="4725144"/>
            <a:ext cx="1728192" cy="1584176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VS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1/4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329262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電氣連鎖：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CB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ES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連鎖，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DS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ES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連鎖、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MVCB1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TIE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和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MVCB2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連鎖（三選二）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628800"/>
            <a:ext cx="4464496" cy="2003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0883" y="3645024"/>
            <a:ext cx="5695412" cy="2555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 bwMode="auto">
          <a:xfrm>
            <a:off x="2411760" y="2429597"/>
            <a:ext cx="2520280" cy="495347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微軟正黑體" pitchFamily="34" charset="-120"/>
                <a:ea typeface="微軟正黑體" pitchFamily="34" charset="-120"/>
              </a:rPr>
              <a:t>INTER</a:t>
            </a:r>
            <a:r>
              <a:rPr kumimoji="0" lang="en-US" altLang="zh-TW" sz="18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微軟正黑體" pitchFamily="34" charset="-120"/>
                <a:ea typeface="微軟正黑體" pitchFamily="34" charset="-120"/>
              </a:rPr>
              <a:t> LOCK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627783" y="4077072"/>
            <a:ext cx="720081" cy="1440160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VS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2/4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908050"/>
            <a:ext cx="7993063" cy="5257254"/>
          </a:xfrm>
        </p:spPr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箱體排列方向：由左而右或者由右而左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進線出線方向：</a:t>
            </a:r>
            <a:endParaRPr lang="zh-TW" altLang="en-US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1464402" cy="3919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454" y="2475478"/>
            <a:ext cx="6534385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 bwMode="auto">
          <a:xfrm>
            <a:off x="611560" y="2564905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二次側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11560" y="3212976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一次側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223005" y="4581128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一次側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223005" y="5301209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二次側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VS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3/4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進線出線方向：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下出線</a:t>
            </a:r>
            <a:endParaRPr lang="zh-TW" altLang="en-US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4000" y="1700808"/>
            <a:ext cx="1464402" cy="3914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6000" y="1700808"/>
            <a:ext cx="4372454" cy="3788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Rectangle 11"/>
          <p:cNvSpPr/>
          <p:nvPr/>
        </p:nvSpPr>
        <p:spPr bwMode="auto">
          <a:xfrm>
            <a:off x="1953585" y="2204864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一次側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953585" y="3068960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二次側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設計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VS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製造 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4/4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進線出線方向：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上出線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_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電纜室</a:t>
            </a:r>
            <a:endParaRPr lang="zh-TW" altLang="en-US" sz="2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5BFD39-829C-410E-BA1F-79CF0A9CA556}" type="slidenum">
              <a:rPr lang="zh-TW" altLang="en-US" smtClean="0"/>
              <a:pPr>
                <a:defRPr/>
              </a:pPr>
              <a:t>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意象科技</a:t>
            </a:r>
            <a:r>
              <a:rPr lang="en-US" altLang="zh-TW" smtClean="0"/>
              <a:t>-</a:t>
            </a:r>
            <a:r>
              <a:rPr lang="zh-TW" altLang="en-US" smtClean="0"/>
              <a:t>配電設計分析軟體  </a:t>
            </a:r>
            <a:r>
              <a:rPr lang="en-US" altLang="zh-TW" smtClean="0"/>
              <a:t>http://power.lifebook.com.tw/</a:t>
            </a:r>
            <a:endParaRPr lang="en-US" altLang="zh-TW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145267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692099"/>
            <a:ext cx="4397785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 bwMode="auto">
          <a:xfrm>
            <a:off x="1809569" y="2222282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一次側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809569" y="3573016"/>
            <a:ext cx="890223" cy="360039"/>
          </a:xfrm>
          <a:prstGeom prst="rect">
            <a:avLst/>
          </a:prstGeom>
          <a:solidFill>
            <a:srgbClr val="FFFF00">
              <a:alpha val="15000"/>
            </a:srgbClr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dirty="0" smtClean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二次側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F5A6D7-CAD2-4142-9A96-9B4C11276FEB}" type="slidenum">
              <a:rPr lang="zh-TW" altLang="en-US"/>
              <a:pPr>
                <a:defRPr/>
              </a:pPr>
              <a:t>30</a:t>
            </a:fld>
            <a:endParaRPr lang="zh-TW" alt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dirty="0" smtClean="0"/>
              <a:t>意象科技</a:t>
            </a:r>
            <a:r>
              <a:rPr lang="en-US" altLang="zh-TW" dirty="0" smtClean="0"/>
              <a:t>-</a:t>
            </a:r>
            <a:r>
              <a:rPr lang="zh-TW" altLang="en-US" dirty="0" smtClean="0"/>
              <a:t>配電設計分析軟體  </a:t>
            </a:r>
            <a:r>
              <a:rPr lang="en-US" altLang="zh-TW" dirty="0" smtClean="0"/>
              <a:t>http://power.lifebook.com.tw/</a:t>
            </a:r>
            <a:endParaRPr lang="en-US" altLang="zh-TW" sz="1200" dirty="0"/>
          </a:p>
        </p:txBody>
      </p:sp>
      <p:sp>
        <p:nvSpPr>
          <p:cNvPr id="556035" name="Rectangle 3"/>
          <p:cNvSpPr>
            <a:spLocks noGrp="1"/>
          </p:cNvSpPr>
          <p:nvPr>
            <p:ph type="title"/>
          </p:nvPr>
        </p:nvSpPr>
        <p:spPr>
          <a:xfrm>
            <a:off x="827088" y="0"/>
            <a:ext cx="5400675" cy="647700"/>
          </a:xfrm>
        </p:spPr>
        <p:txBody>
          <a:bodyPr/>
          <a:lstStyle/>
          <a:p>
            <a:r>
              <a:rPr lang="en-US" altLang="zh-TW">
                <a:latin typeface="Arial Black" pitchFamily="34" charset="0"/>
              </a:rPr>
              <a:t>Q &amp; A</a:t>
            </a:r>
          </a:p>
        </p:txBody>
      </p:sp>
      <p:pic>
        <p:nvPicPr>
          <p:cNvPr id="17" name="Picture 16" descr="thankyou-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487200"/>
            <a:ext cx="6158731" cy="34539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Arial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  <a:ea typeface="標楷體" pitchFamily="65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20932</TotalTime>
  <Words>1780</Words>
  <Application>Microsoft Office PowerPoint</Application>
  <PresentationFormat>On-screen Show (4:3)</PresentationFormat>
  <Paragraphs>263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預設簡報設計</vt:lpstr>
      <vt:lpstr>CNS15156-200 標準高壓配電盤之設計與製造  意象科技有限公司   </vt:lpstr>
      <vt:lpstr>電力系統</vt:lpstr>
      <vt:lpstr>配電系統</vt:lpstr>
      <vt:lpstr>自設變電站 1/2</vt:lpstr>
      <vt:lpstr>自設變電站 2/2</vt:lpstr>
      <vt:lpstr>高壓開關設備 1/5</vt:lpstr>
      <vt:lpstr>高壓開關設備 2/5</vt:lpstr>
      <vt:lpstr>高壓開關設備 3/5</vt:lpstr>
      <vt:lpstr>高壓開關設備 4/5</vt:lpstr>
      <vt:lpstr>高壓開關設備 5/5</vt:lpstr>
      <vt:lpstr>盤體結構 – 中置櫃 1/2</vt:lpstr>
      <vt:lpstr>盤體結構 – 中置櫃 2/2</vt:lpstr>
      <vt:lpstr>配電方案  - 單電源 1/6</vt:lpstr>
      <vt:lpstr>配電方案  - 單電源 2/6</vt:lpstr>
      <vt:lpstr>配電方案  - 進線盤 3/6</vt:lpstr>
      <vt:lpstr>配電方案  - MCB+PT盤 4/6</vt:lpstr>
      <vt:lpstr>配電方案  - MCB+PT盤 5/6</vt:lpstr>
      <vt:lpstr>配電方案  - 出線盤 6/6</vt:lpstr>
      <vt:lpstr>配電方案  - 雙電源 + 橫母線分段 1/3</vt:lpstr>
      <vt:lpstr>配電方案  - 雙電源 + 橫母線分段 2/3</vt:lpstr>
      <vt:lpstr>配電方案  - 連絡盤 TIE 3/3</vt:lpstr>
      <vt:lpstr>設計 1/2</vt:lpstr>
      <vt:lpstr>設計 2/2</vt:lpstr>
      <vt:lpstr>製造 1/2</vt:lpstr>
      <vt:lpstr>製造 2/2</vt:lpstr>
      <vt:lpstr>設計 VS 製造 1/4</vt:lpstr>
      <vt:lpstr>設計 VS 製造 2/4</vt:lpstr>
      <vt:lpstr>設計 VS 製造 3/4</vt:lpstr>
      <vt:lpstr>設計 VS 製造 4/4</vt:lpstr>
      <vt:lpstr>Q &amp; A</vt:lpstr>
    </vt:vector>
  </TitlesOfParts>
  <Company>GPM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Peter S.D Lin</dc:creator>
  <cp:lastModifiedBy>PeterSDLin</cp:lastModifiedBy>
  <cp:revision>1226</cp:revision>
  <dcterms:created xsi:type="dcterms:W3CDTF">2006-02-08T09:36:13Z</dcterms:created>
  <dcterms:modified xsi:type="dcterms:W3CDTF">2020-01-14T02:00:26Z</dcterms:modified>
</cp:coreProperties>
</file>